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48" r:id="rId1"/>
  </p:sldMasterIdLst>
  <p:notesMasterIdLst>
    <p:notesMasterId r:id="rId18"/>
  </p:notesMasterIdLst>
  <p:sldIdLst>
    <p:sldId id="348" r:id="rId2"/>
    <p:sldId id="361" r:id="rId3"/>
    <p:sldId id="385" r:id="rId4"/>
    <p:sldId id="365" r:id="rId5"/>
    <p:sldId id="363" r:id="rId6"/>
    <p:sldId id="388" r:id="rId7"/>
    <p:sldId id="367" r:id="rId8"/>
    <p:sldId id="390" r:id="rId9"/>
    <p:sldId id="354" r:id="rId10"/>
    <p:sldId id="392" r:id="rId11"/>
    <p:sldId id="355" r:id="rId12"/>
    <p:sldId id="394" r:id="rId13"/>
    <p:sldId id="369" r:id="rId14"/>
    <p:sldId id="396" r:id="rId15"/>
    <p:sldId id="357" r:id="rId16"/>
    <p:sldId id="398" r:id="rId17"/>
  </p:sldIdLst>
  <p:sldSz cx="9144000" cy="6858000" type="screen4x3"/>
  <p:notesSz cx="6858000" cy="9144000"/>
  <p:defaultTextStyle>
    <a:defPPr>
      <a:defRPr lang="ar-EG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676" autoAdjust="0"/>
    <p:restoredTop sz="94737" autoAdjust="0"/>
  </p:normalViewPr>
  <p:slideViewPr>
    <p:cSldViewPr>
      <p:cViewPr>
        <p:scale>
          <a:sx n="80" d="100"/>
          <a:sy n="80" d="100"/>
        </p:scale>
        <p:origin x="-109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7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2932F49-E0F5-4653-B0DB-9E9606B82A01}" type="datetimeFigureOut">
              <a:rPr lang="ar-EG"/>
              <a:pPr>
                <a:defRPr/>
              </a:pPr>
              <a:t>12/10/1442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E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1B029E-43E0-497D-89F4-B97ECBE7C52A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EDFE1-2860-4D31-AF58-B5565F25325D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FE48-04DC-49CE-A19D-16687BF4BA68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7B648-F727-4612-BF17-B89B7B92B0AA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8DCA6-60EC-4B85-A14C-B9DA19D002DF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5E52-20D3-407B-889E-5DE0AE633A0D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99D6-C1A5-4A6F-A0CD-DE4DF1E53FDD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03249-EBEB-4FCB-BEE5-445D28B83867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3D781-259D-4BCB-8B7A-19305D8A6314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B5812-BA30-44FA-8922-1AD94F306428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4618-A0F8-48F0-85CA-A4CCA1C194D5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D9B95-CC7F-43F4-B58A-C5A02E63A637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2414E4-7173-4FBF-86D0-CA03E2D53A0C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5" r:id="rId2"/>
    <p:sldLayoutId id="2147483714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06" r:id="rId11"/>
  </p:sldLayoutIdLst>
  <p:hf sldNum="0" hdr="0" ftr="0" dt="0"/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z="2400" dirty="0" smtClean="0"/>
              <a:t>الحشرات التي تصيب المحاصيل النجيلية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4038600"/>
            <a:ext cx="8229600" cy="1143000"/>
          </a:xfrm>
        </p:spPr>
        <p:txBody>
          <a:bodyPr>
            <a:normAutofit/>
          </a:bodyPr>
          <a:lstStyle/>
          <a:p>
            <a:r>
              <a:rPr lang="ar-IQ" sz="3200" dirty="0" smtClean="0"/>
              <a:t>حفار </a:t>
            </a:r>
            <a:r>
              <a:rPr lang="ar-IQ" sz="3200" dirty="0" err="1" smtClean="0"/>
              <a:t>اوراق</a:t>
            </a:r>
            <a:r>
              <a:rPr lang="ar-IQ" sz="3200" dirty="0" smtClean="0"/>
              <a:t> الحنطة</a:t>
            </a:r>
            <a:endParaRPr lang="en-US" sz="3200" dirty="0"/>
          </a:p>
        </p:txBody>
      </p:sp>
      <p:pic>
        <p:nvPicPr>
          <p:cNvPr id="1026" name="Picture 2" descr="C:\Users\DrMethaq\Desktop\mm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905000"/>
            <a:ext cx="2921000" cy="203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4525963"/>
          </a:xfrm>
        </p:spPr>
        <p:txBody>
          <a:bodyPr/>
          <a:lstStyle/>
          <a:p>
            <a:r>
              <a:rPr lang="ar-IQ" sz="2000" b="1" dirty="0" smtClean="0"/>
              <a:t>6</a:t>
            </a:r>
            <a:r>
              <a:rPr lang="ar-IQ" sz="2000" dirty="0" smtClean="0"/>
              <a:t>- </a:t>
            </a:r>
            <a:r>
              <a:rPr lang="ar-SA" sz="2000" dirty="0" smtClean="0"/>
              <a:t>ماضغات </a:t>
            </a:r>
            <a:r>
              <a:rPr lang="ar-SA" sz="2000" dirty="0" err="1" smtClean="0"/>
              <a:t>بادرات</a:t>
            </a:r>
            <a:r>
              <a:rPr lang="ar-SA" sz="2000" dirty="0" smtClean="0"/>
              <a:t> الحنطة </a:t>
            </a:r>
            <a:r>
              <a:rPr lang="en-US" sz="2000" i="1" dirty="0" err="1" smtClean="0"/>
              <a:t>Zabrus</a:t>
            </a:r>
            <a:r>
              <a:rPr lang="en-US" sz="2000" i="1" dirty="0" smtClean="0"/>
              <a:t>  </a:t>
            </a:r>
            <a:r>
              <a:rPr lang="en-US" sz="2000" i="1" dirty="0" err="1" smtClean="0"/>
              <a:t>morio</a:t>
            </a:r>
            <a:r>
              <a:rPr lang="en-US" sz="2000" dirty="0" smtClean="0"/>
              <a:t> </a:t>
            </a:r>
            <a:endParaRPr lang="ar-IQ" sz="2000" dirty="0" smtClean="0"/>
          </a:p>
          <a:p>
            <a:r>
              <a:rPr lang="en-US" sz="2000" dirty="0" smtClean="0"/>
              <a:t>Family :- </a:t>
            </a:r>
            <a:r>
              <a:rPr lang="en-US" sz="2000" dirty="0" err="1" smtClean="0"/>
              <a:t>carabidae</a:t>
            </a:r>
            <a:r>
              <a:rPr lang="en-US" sz="2000" dirty="0" smtClean="0"/>
              <a:t>                                 </a:t>
            </a:r>
            <a:endParaRPr lang="ar-IQ" sz="2000" dirty="0" smtClean="0"/>
          </a:p>
          <a:p>
            <a:r>
              <a:rPr lang="en-US" sz="2000" dirty="0" smtClean="0"/>
              <a:t>Order:- </a:t>
            </a:r>
            <a:r>
              <a:rPr lang="en-US" sz="2000" dirty="0" err="1" smtClean="0"/>
              <a:t>coleoptera</a:t>
            </a:r>
            <a:r>
              <a:rPr lang="en-US" sz="2000" dirty="0" smtClean="0"/>
              <a:t>                                  </a:t>
            </a:r>
            <a:endParaRPr lang="ar-IQ" sz="2000" dirty="0" smtClean="0"/>
          </a:p>
          <a:p>
            <a:r>
              <a:rPr lang="ar-SA" sz="2000" smtClean="0"/>
              <a:t>الحشرة </a:t>
            </a:r>
            <a:r>
              <a:rPr lang="ar-SA" sz="2000" dirty="0" smtClean="0"/>
              <a:t>الكاملة </a:t>
            </a:r>
            <a:r>
              <a:rPr lang="ar-IQ" sz="2000" dirty="0" smtClean="0"/>
              <a:t>:- </a:t>
            </a:r>
            <a:r>
              <a:rPr lang="ar-SA" sz="2000" dirty="0" smtClean="0"/>
              <a:t>خنفساء سوداء، </a:t>
            </a:r>
            <a:r>
              <a:rPr lang="ar-SA" sz="2000" dirty="0" err="1" smtClean="0"/>
              <a:t>اما</a:t>
            </a:r>
            <a:r>
              <a:rPr lang="ar-SA" sz="2000" dirty="0" smtClean="0"/>
              <a:t> </a:t>
            </a:r>
            <a:r>
              <a:rPr lang="ar-SA" sz="2000" dirty="0" err="1" smtClean="0"/>
              <a:t>الارجل</a:t>
            </a:r>
            <a:r>
              <a:rPr lang="ar-SA" sz="2000" dirty="0" smtClean="0"/>
              <a:t> </a:t>
            </a:r>
            <a:r>
              <a:rPr lang="ar-SA" sz="2000" dirty="0" err="1" smtClean="0"/>
              <a:t>واسفل</a:t>
            </a:r>
            <a:r>
              <a:rPr lang="ar-SA" sz="2000" dirty="0" smtClean="0"/>
              <a:t> الجسم فلونها بني مائل </a:t>
            </a:r>
            <a:r>
              <a:rPr lang="ar-SA" sz="2000" dirty="0" err="1" smtClean="0"/>
              <a:t>الى</a:t>
            </a:r>
            <a:r>
              <a:rPr lang="ar-SA" sz="2000" dirty="0" smtClean="0"/>
              <a:t> السمرة. طولها نحو 18 ملم. </a:t>
            </a:r>
            <a:endParaRPr lang="en-US" sz="2000" dirty="0" smtClean="0"/>
          </a:p>
          <a:p>
            <a:r>
              <a:rPr lang="ar-SA" sz="2000" dirty="0" smtClean="0"/>
              <a:t>اليرقة سريعة الحركة، لونها في </a:t>
            </a:r>
            <a:r>
              <a:rPr lang="ar-SA" sz="2000" dirty="0" err="1" smtClean="0"/>
              <a:t>اطوارها</a:t>
            </a:r>
            <a:r>
              <a:rPr lang="ar-SA" sz="2000" dirty="0" smtClean="0"/>
              <a:t> </a:t>
            </a:r>
            <a:r>
              <a:rPr lang="ar-SA" sz="2000" dirty="0" err="1" smtClean="0"/>
              <a:t>الاولى</a:t>
            </a:r>
            <a:r>
              <a:rPr lang="ar-SA" sz="2000" dirty="0" smtClean="0"/>
              <a:t> بني غامق وفي طورها </a:t>
            </a:r>
            <a:r>
              <a:rPr lang="ar-SA" sz="2000" dirty="0" err="1" smtClean="0"/>
              <a:t>الاخير</a:t>
            </a:r>
            <a:r>
              <a:rPr lang="ar-SA" sz="2000" dirty="0" smtClean="0"/>
              <a:t> ابيض شمعي باستثناء </a:t>
            </a:r>
            <a:r>
              <a:rPr lang="ar-SA" sz="2000" dirty="0" err="1" smtClean="0"/>
              <a:t>الراس</a:t>
            </a:r>
            <a:r>
              <a:rPr lang="ar-SA" sz="2000" dirty="0" smtClean="0"/>
              <a:t> والبطن </a:t>
            </a:r>
            <a:r>
              <a:rPr lang="ar-SA" sz="2000" dirty="0" err="1" smtClean="0"/>
              <a:t>والارجل</a:t>
            </a:r>
            <a:r>
              <a:rPr lang="ar-SA" sz="2000" dirty="0" smtClean="0"/>
              <a:t>، </a:t>
            </a:r>
            <a:r>
              <a:rPr lang="ar-SA" sz="2000" dirty="0" err="1" smtClean="0"/>
              <a:t>اذ</a:t>
            </a:r>
            <a:r>
              <a:rPr lang="ar-SA" sz="2000" dirty="0" smtClean="0"/>
              <a:t> يكون لونها بنيا </a:t>
            </a:r>
            <a:r>
              <a:rPr lang="ar-SA" sz="2000" dirty="0" err="1" smtClean="0"/>
              <a:t>او</a:t>
            </a:r>
            <a:r>
              <a:rPr lang="ar-SA" sz="2000" dirty="0" smtClean="0"/>
              <a:t> اسمر فاتح. وفي نهاية الحلقة </a:t>
            </a:r>
            <a:r>
              <a:rPr lang="ar-SA" sz="2000" dirty="0" err="1" smtClean="0"/>
              <a:t>البطنية</a:t>
            </a:r>
            <a:r>
              <a:rPr lang="ar-SA" sz="2000" dirty="0" smtClean="0"/>
              <a:t> </a:t>
            </a:r>
            <a:r>
              <a:rPr lang="ar-SA" sz="2000" dirty="0" err="1" smtClean="0"/>
              <a:t>الاخيرة</a:t>
            </a:r>
            <a:r>
              <a:rPr lang="ar-SA" sz="2000" dirty="0" smtClean="0"/>
              <a:t> قرنان شرجيان قصيران. طولها عند تمام نموها نحو 30 ملم.</a:t>
            </a:r>
            <a:endParaRPr lang="ar-IQ" sz="2000" dirty="0" smtClean="0"/>
          </a:p>
          <a:p>
            <a:r>
              <a:rPr lang="ar-SA" sz="2000" b="1" dirty="0" err="1" smtClean="0"/>
              <a:t>اعراض</a:t>
            </a:r>
            <a:r>
              <a:rPr lang="ar-SA" sz="2000" b="1" dirty="0" smtClean="0"/>
              <a:t> </a:t>
            </a:r>
            <a:r>
              <a:rPr lang="ar-SA" sz="2000" b="1" dirty="0" err="1" smtClean="0"/>
              <a:t>الاصابة</a:t>
            </a:r>
            <a:r>
              <a:rPr lang="ar-SA" sz="2000" b="1" dirty="0" smtClean="0"/>
              <a:t>:</a:t>
            </a:r>
            <a:r>
              <a:rPr lang="ar-SA" sz="2000" dirty="0" smtClean="0"/>
              <a:t> تتغذى الحشرات الكاملة ليلا على الحبوب القاعدية للسنابل. </a:t>
            </a:r>
            <a:r>
              <a:rPr lang="ar-SA" sz="2000" dirty="0" err="1" smtClean="0"/>
              <a:t>اما</a:t>
            </a:r>
            <a:r>
              <a:rPr lang="ar-SA" sz="2000" dirty="0" smtClean="0"/>
              <a:t> اليرقة فأنها تقرض </a:t>
            </a:r>
            <a:r>
              <a:rPr lang="ar-SA" sz="2000" dirty="0" err="1" smtClean="0"/>
              <a:t>اوراق</a:t>
            </a:r>
            <a:r>
              <a:rPr lang="ar-SA" sz="2000" dirty="0" smtClean="0"/>
              <a:t> </a:t>
            </a:r>
            <a:r>
              <a:rPr lang="ar-SA" sz="2000" dirty="0" err="1" smtClean="0"/>
              <a:t>بادرات</a:t>
            </a:r>
            <a:r>
              <a:rPr lang="ar-SA" sz="2000" dirty="0" smtClean="0"/>
              <a:t> الحنطة وتسحبها </a:t>
            </a:r>
            <a:r>
              <a:rPr lang="ar-SA" sz="2000" dirty="0" err="1" smtClean="0"/>
              <a:t>الى</a:t>
            </a:r>
            <a:r>
              <a:rPr lang="ar-SA" sz="2000" dirty="0" smtClean="0"/>
              <a:t> داخل </a:t>
            </a:r>
            <a:r>
              <a:rPr lang="ar-SA" sz="2000" dirty="0" err="1" smtClean="0"/>
              <a:t>الارض</a:t>
            </a:r>
            <a:r>
              <a:rPr lang="ar-SA" sz="2000" dirty="0" smtClean="0"/>
              <a:t> حيث تمضغها هناك ولا تترك منها غير هياكلها (عروقها). وهي تتغذى </a:t>
            </a:r>
            <a:r>
              <a:rPr lang="ar-SA" sz="2000" dirty="0" err="1" smtClean="0"/>
              <a:t>ايضا</a:t>
            </a:r>
            <a:r>
              <a:rPr lang="ar-SA" sz="2000" dirty="0" smtClean="0"/>
              <a:t> على النسيج </a:t>
            </a:r>
            <a:r>
              <a:rPr lang="ar-SA" sz="2000" dirty="0" err="1" smtClean="0"/>
              <a:t>الحشوي</a:t>
            </a:r>
            <a:r>
              <a:rPr lang="ar-SA" sz="2000" dirty="0" smtClean="0"/>
              <a:t> للورقة فتسبب التفافها. </a:t>
            </a:r>
            <a:r>
              <a:rPr lang="ar-SA" sz="2000" dirty="0" err="1" smtClean="0"/>
              <a:t>واذا</a:t>
            </a:r>
            <a:r>
              <a:rPr lang="ar-SA" sz="2000" dirty="0" smtClean="0"/>
              <a:t> كانت </a:t>
            </a:r>
            <a:r>
              <a:rPr lang="ar-SA" sz="2000" dirty="0" err="1" smtClean="0"/>
              <a:t>الاصابة</a:t>
            </a:r>
            <a:r>
              <a:rPr lang="ar-SA" sz="2000" dirty="0" smtClean="0"/>
              <a:t> شديدة فان </a:t>
            </a:r>
            <a:r>
              <a:rPr lang="ar-SA" sz="2000" dirty="0" err="1" smtClean="0"/>
              <a:t>البادرات</a:t>
            </a:r>
            <a:r>
              <a:rPr lang="ar-SA" sz="2000" dirty="0" smtClean="0"/>
              <a:t> تموت.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572000"/>
            <a:ext cx="8229600" cy="1143000"/>
          </a:xfrm>
        </p:spPr>
        <p:txBody>
          <a:bodyPr>
            <a:normAutofit/>
          </a:bodyPr>
          <a:lstStyle/>
          <a:p>
            <a:r>
              <a:rPr lang="ar-IQ" sz="3200" dirty="0" smtClean="0"/>
              <a:t>ماضغة بادرات الحنطة</a:t>
            </a:r>
            <a:endParaRPr lang="en-US" sz="3200" dirty="0"/>
          </a:p>
        </p:txBody>
      </p:sp>
      <p:pic>
        <p:nvPicPr>
          <p:cNvPr id="2050" name="Picture 2" descr="C:\Users\DrMethaq\Desktop\po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828800"/>
            <a:ext cx="1809750" cy="2533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4525963"/>
          </a:xfrm>
        </p:spPr>
        <p:txBody>
          <a:bodyPr/>
          <a:lstStyle/>
          <a:p>
            <a:r>
              <a:rPr lang="ar-IQ" sz="2000" dirty="0" smtClean="0"/>
              <a:t>7- جعل الحنطة</a:t>
            </a:r>
            <a:r>
              <a:rPr lang="en-US" sz="2000" dirty="0" err="1" smtClean="0"/>
              <a:t>Anisoplia</a:t>
            </a:r>
            <a:r>
              <a:rPr lang="en-US" sz="2000" dirty="0" smtClean="0"/>
              <a:t>  </a:t>
            </a:r>
            <a:r>
              <a:rPr lang="en-US" sz="2000" dirty="0" err="1" smtClean="0"/>
              <a:t>austriaca</a:t>
            </a:r>
            <a:r>
              <a:rPr lang="en-US" sz="2000" dirty="0" smtClean="0"/>
              <a:t>       </a:t>
            </a:r>
            <a:endParaRPr lang="ar-IQ" dirty="0" smtClean="0"/>
          </a:p>
          <a:p>
            <a:r>
              <a:rPr lang="ar-IQ" dirty="0" smtClean="0"/>
              <a:t> </a:t>
            </a:r>
            <a:r>
              <a:rPr lang="en-US" sz="2000" dirty="0" smtClean="0"/>
              <a:t>Family :- </a:t>
            </a:r>
            <a:r>
              <a:rPr lang="en-US" sz="2000" dirty="0" err="1" smtClean="0"/>
              <a:t>Scarabaeidae</a:t>
            </a:r>
            <a:r>
              <a:rPr lang="en-US" sz="2000" dirty="0" smtClean="0"/>
              <a:t>                      </a:t>
            </a:r>
            <a:endParaRPr lang="ar-IQ" sz="2000" dirty="0" smtClean="0"/>
          </a:p>
          <a:p>
            <a:r>
              <a:rPr lang="en-US" sz="2000" dirty="0" smtClean="0"/>
              <a:t>Order:- </a:t>
            </a:r>
            <a:r>
              <a:rPr lang="en-US" sz="2000" dirty="0" err="1" smtClean="0"/>
              <a:t>Cleoptera</a:t>
            </a:r>
            <a:r>
              <a:rPr lang="en-US" sz="2000" b="1" dirty="0" smtClean="0"/>
              <a:t>                              </a:t>
            </a:r>
            <a:endParaRPr lang="ar-IQ" sz="2000" b="1" dirty="0" smtClean="0"/>
          </a:p>
          <a:p>
            <a:endParaRPr lang="en-US" sz="2000" dirty="0" smtClean="0"/>
          </a:p>
          <a:p>
            <a:pPr>
              <a:buNone/>
            </a:pPr>
            <a:r>
              <a:rPr lang="ar-IQ" sz="2000" dirty="0" smtClean="0"/>
              <a:t>الحشرة الكاملة :- طولها 32-38 ملم ذات لون </a:t>
            </a:r>
            <a:r>
              <a:rPr lang="ar-IQ" sz="2000" dirty="0" err="1" smtClean="0"/>
              <a:t>اشهب</a:t>
            </a:r>
            <a:r>
              <a:rPr lang="ar-IQ" sz="2000" dirty="0" smtClean="0"/>
              <a:t> وعليها خطوط طولية بيضاء .</a:t>
            </a:r>
          </a:p>
          <a:p>
            <a:pPr>
              <a:buNone/>
            </a:pPr>
            <a:r>
              <a:rPr lang="ar-IQ" sz="2000" dirty="0" smtClean="0"/>
              <a:t>اليرقة :- مقوسة كبيرة الحجم بيضاء اللون ذات </a:t>
            </a:r>
            <a:r>
              <a:rPr lang="ar-IQ" sz="2000" dirty="0" err="1" smtClean="0"/>
              <a:t>راس</a:t>
            </a:r>
            <a:r>
              <a:rPr lang="ar-IQ" sz="2000" dirty="0" smtClean="0"/>
              <a:t> بني .</a:t>
            </a:r>
          </a:p>
          <a:p>
            <a:pPr>
              <a:buNone/>
            </a:pPr>
            <a:r>
              <a:rPr lang="ar-IQ" sz="2000" dirty="0" smtClean="0"/>
              <a:t>الضرر :- تتغذى اليرقات على </a:t>
            </a:r>
            <a:r>
              <a:rPr lang="ar-IQ" sz="2000" dirty="0" err="1" smtClean="0"/>
              <a:t>جذورالحنطة</a:t>
            </a:r>
            <a:r>
              <a:rPr lang="ar-IQ" sz="2000" dirty="0" smtClean="0"/>
              <a:t> </a:t>
            </a:r>
            <a:r>
              <a:rPr lang="ar-IQ" sz="2000" dirty="0" err="1" smtClean="0"/>
              <a:t>والشعيرالغضة</a:t>
            </a:r>
            <a:r>
              <a:rPr lang="ar-IQ" sz="2000" dirty="0" smtClean="0"/>
              <a:t> لذلك نلاحظ </a:t>
            </a:r>
            <a:r>
              <a:rPr lang="ar-IQ" sz="2000" dirty="0" err="1" smtClean="0"/>
              <a:t>اصفرارالنبات</a:t>
            </a:r>
            <a:r>
              <a:rPr lang="ar-IQ" sz="2000" dirty="0" smtClean="0"/>
              <a:t> </a:t>
            </a:r>
            <a:r>
              <a:rPr lang="ar-IQ" sz="2000" dirty="0" err="1" smtClean="0"/>
              <a:t>وذبولة</a:t>
            </a:r>
            <a:r>
              <a:rPr lang="ar-IQ" sz="2000" dirty="0" smtClean="0"/>
              <a:t> وموته </a:t>
            </a:r>
            <a:r>
              <a:rPr lang="ar-IQ" sz="2000" dirty="0" err="1" smtClean="0"/>
              <a:t>الا</a:t>
            </a:r>
            <a:r>
              <a:rPr lang="ar-IQ" sz="2000" dirty="0" smtClean="0"/>
              <a:t> </a:t>
            </a:r>
            <a:r>
              <a:rPr lang="ar-IQ" sz="2000" dirty="0" err="1" smtClean="0"/>
              <a:t>ان</a:t>
            </a:r>
            <a:r>
              <a:rPr lang="ar-IQ" sz="2000" dirty="0" smtClean="0"/>
              <a:t> الكشف عن التربة يعطي نتائج جيدة لملاحظة </a:t>
            </a:r>
            <a:r>
              <a:rPr lang="ar-IQ" sz="2000" dirty="0" err="1" smtClean="0"/>
              <a:t>الاصابة</a:t>
            </a:r>
            <a:r>
              <a:rPr lang="ar-IQ" sz="2000" dirty="0" smtClean="0"/>
              <a:t> </a:t>
            </a:r>
            <a:r>
              <a:rPr lang="ar-IQ" sz="2000" dirty="0" err="1" smtClean="0"/>
              <a:t>اذ</a:t>
            </a:r>
            <a:r>
              <a:rPr lang="ar-IQ" sz="2000" dirty="0" smtClean="0"/>
              <a:t> تشاهد اليرقات حول جذور النباتات بشكل كثيف </a:t>
            </a:r>
            <a:r>
              <a:rPr lang="ar-IQ" sz="2000" dirty="0" err="1" smtClean="0"/>
              <a:t>احيانا</a:t>
            </a:r>
            <a:r>
              <a:rPr lang="ar-IQ" sz="2000" dirty="0" smtClean="0"/>
              <a:t> .</a:t>
            </a:r>
            <a:endParaRPr lang="ar-IQ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5943600"/>
            <a:ext cx="8229600" cy="1112838"/>
          </a:xfrm>
        </p:spPr>
        <p:txBody>
          <a:bodyPr>
            <a:normAutofit/>
          </a:bodyPr>
          <a:lstStyle/>
          <a:p>
            <a:r>
              <a:rPr lang="ar-IQ" sz="3200" dirty="0" smtClean="0"/>
              <a:t>جعل الحنطة</a:t>
            </a:r>
            <a:endParaRPr lang="en-US" sz="3200" dirty="0"/>
          </a:p>
        </p:txBody>
      </p:sp>
      <p:pic>
        <p:nvPicPr>
          <p:cNvPr id="1026" name="Picture 2" descr="C:\Users\DrMethaq\Desktop\lec-16-5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524000"/>
            <a:ext cx="6028318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/>
          <a:lstStyle/>
          <a:p>
            <a:r>
              <a:rPr lang="ar-IQ" sz="2000" b="1" dirty="0" smtClean="0"/>
              <a:t>8-</a:t>
            </a:r>
            <a:r>
              <a:rPr lang="ar-SA" sz="2000" b="1" dirty="0" smtClean="0"/>
              <a:t> </a:t>
            </a:r>
            <a:r>
              <a:rPr lang="ar-SA" sz="2000" dirty="0" err="1" smtClean="0"/>
              <a:t>زنبور</a:t>
            </a:r>
            <a:r>
              <a:rPr lang="ar-SA" sz="2000" dirty="0" smtClean="0"/>
              <a:t> الحنطة المنشاري</a:t>
            </a:r>
            <a:r>
              <a:rPr lang="en-US" sz="2000" dirty="0" smtClean="0"/>
              <a:t> </a:t>
            </a:r>
            <a:r>
              <a:rPr lang="en-US" sz="2000" i="1" dirty="0" err="1" smtClean="0"/>
              <a:t>Cephus</a:t>
            </a:r>
            <a:r>
              <a:rPr lang="en-US" sz="2000" i="1" dirty="0" smtClean="0"/>
              <a:t>  </a:t>
            </a:r>
            <a:r>
              <a:rPr lang="en-US" sz="2000" i="1" dirty="0" err="1" smtClean="0"/>
              <a:t>pygmaeus</a:t>
            </a:r>
            <a:r>
              <a:rPr lang="en-US" sz="2000" i="1" dirty="0" smtClean="0"/>
              <a:t>  </a:t>
            </a:r>
            <a:endParaRPr lang="ar-IQ" sz="2000" i="1" dirty="0" smtClean="0"/>
          </a:p>
          <a:p>
            <a:r>
              <a:rPr lang="en-US" sz="2000" dirty="0" smtClean="0"/>
              <a:t>Family :- </a:t>
            </a:r>
            <a:r>
              <a:rPr lang="en-US" sz="2000" dirty="0" err="1" smtClean="0"/>
              <a:t>cephidae</a:t>
            </a:r>
            <a:r>
              <a:rPr lang="en-US" sz="2000" dirty="0" smtClean="0"/>
              <a:t>                                         </a:t>
            </a:r>
            <a:endParaRPr lang="ar-IQ" sz="2000" dirty="0" smtClean="0"/>
          </a:p>
          <a:p>
            <a:r>
              <a:rPr lang="en-US" sz="2000" dirty="0" smtClean="0"/>
              <a:t>Order:- </a:t>
            </a:r>
            <a:r>
              <a:rPr lang="en-US" sz="2000" dirty="0" err="1" smtClean="0"/>
              <a:t>Hymenopte</a:t>
            </a:r>
            <a:r>
              <a:rPr lang="en-US" sz="2000" dirty="0" smtClean="0"/>
              <a:t>         </a:t>
            </a:r>
            <a:r>
              <a:rPr lang="en-US" sz="2000" b="1" dirty="0" smtClean="0"/>
              <a:t>                              </a:t>
            </a:r>
            <a:endParaRPr lang="en-US" sz="2000" dirty="0" smtClean="0"/>
          </a:p>
          <a:p>
            <a:r>
              <a:rPr lang="ar-SA" sz="2000" b="1" dirty="0" smtClean="0"/>
              <a:t>الوصف:</a:t>
            </a:r>
            <a:r>
              <a:rPr lang="ar-SA" sz="2000" dirty="0" smtClean="0"/>
              <a:t> اليرقة بيضاء، اسطوانية الشكل، حلقاتها الصدرية منتفخة قليلا، وهي عديمة </a:t>
            </a:r>
            <a:r>
              <a:rPr lang="ar-SA" sz="2000" dirty="0" err="1" smtClean="0"/>
              <a:t>الارجل</a:t>
            </a:r>
            <a:r>
              <a:rPr lang="ar-SA" sz="2000" dirty="0" smtClean="0"/>
              <a:t> </a:t>
            </a:r>
            <a:r>
              <a:rPr lang="ar-SA" sz="2000" dirty="0" err="1" smtClean="0"/>
              <a:t>البطنية</a:t>
            </a:r>
            <a:r>
              <a:rPr lang="ar-SA" sz="2000" dirty="0" smtClean="0"/>
              <a:t>. طولها عند تمام نموها 10-14 ملم.</a:t>
            </a:r>
            <a:r>
              <a:rPr lang="en-US" sz="2000" dirty="0" smtClean="0"/>
              <a:t>   </a:t>
            </a:r>
          </a:p>
          <a:p>
            <a:r>
              <a:rPr lang="ar-IQ" sz="2000" dirty="0" smtClean="0"/>
              <a:t>الحشرة الكاملة :- طولها 10ملم ذات لون اسود</a:t>
            </a:r>
            <a:endParaRPr lang="en-US" sz="2000" dirty="0" smtClean="0"/>
          </a:p>
          <a:p>
            <a:r>
              <a:rPr lang="ar-SA" sz="2000" b="1" dirty="0" err="1" smtClean="0"/>
              <a:t>اعراض</a:t>
            </a:r>
            <a:r>
              <a:rPr lang="ar-SA" sz="2000" b="1" dirty="0" smtClean="0"/>
              <a:t> </a:t>
            </a:r>
            <a:r>
              <a:rPr lang="ar-SA" sz="2000" b="1" dirty="0" err="1" smtClean="0"/>
              <a:t>الاصابة</a:t>
            </a:r>
            <a:r>
              <a:rPr lang="ar-SA" sz="2000" b="1" dirty="0" smtClean="0"/>
              <a:t>:</a:t>
            </a:r>
            <a:r>
              <a:rPr lang="ar-SA" sz="2000" dirty="0" smtClean="0"/>
              <a:t> وجود ثقب مستدير على الساق. والنباتات المصابة لا تنضج حبوبها </a:t>
            </a:r>
            <a:r>
              <a:rPr lang="ar-SA" sz="2000" dirty="0" err="1" smtClean="0"/>
              <a:t>ويتيبس</a:t>
            </a:r>
            <a:r>
              <a:rPr lang="ar-SA" sz="2000" dirty="0" smtClean="0"/>
              <a:t> الجزء العلوي من النباتات ويصبح ذو لون </a:t>
            </a:r>
            <a:r>
              <a:rPr lang="ar-IQ" sz="2000" dirty="0" smtClean="0"/>
              <a:t>ابيض</a:t>
            </a:r>
            <a:r>
              <a:rPr lang="ar-SA" sz="2000" dirty="0" smtClean="0"/>
              <a:t> ويمكن فصلة عن النبات بمجرد سحبة باليد، وقد تتكسر سيقانها بسهولة.</a:t>
            </a:r>
            <a:endParaRPr lang="ar-IQ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886200"/>
            <a:ext cx="8229600" cy="1143000"/>
          </a:xfrm>
        </p:spPr>
        <p:txBody>
          <a:bodyPr>
            <a:normAutofit/>
          </a:bodyPr>
          <a:lstStyle/>
          <a:p>
            <a:r>
              <a:rPr lang="ar-IQ" sz="3200" dirty="0" err="1" smtClean="0"/>
              <a:t>الزنبور</a:t>
            </a:r>
            <a:r>
              <a:rPr lang="ar-IQ" sz="3200" dirty="0" smtClean="0"/>
              <a:t> الحنطة المنشاري</a:t>
            </a:r>
            <a:endParaRPr lang="en-US" sz="3200" dirty="0"/>
          </a:p>
        </p:txBody>
      </p:sp>
      <p:pic>
        <p:nvPicPr>
          <p:cNvPr id="5122" name="Picture 2" descr="C:\Users\DrMethaq\Desktop\zzz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524000"/>
            <a:ext cx="2009775" cy="2266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4525963"/>
          </a:xfrm>
        </p:spPr>
        <p:txBody>
          <a:bodyPr/>
          <a:lstStyle/>
          <a:p>
            <a:r>
              <a:rPr lang="ar-IQ" sz="2000" b="1" dirty="0" smtClean="0"/>
              <a:t>1</a:t>
            </a:r>
            <a:r>
              <a:rPr lang="ar-SA" sz="2000" b="1" dirty="0" smtClean="0"/>
              <a:t>- </a:t>
            </a:r>
            <a:r>
              <a:rPr lang="en-US" sz="2000" b="1" dirty="0" smtClean="0"/>
              <a:t> </a:t>
            </a:r>
            <a:r>
              <a:rPr lang="ar-IQ" sz="2000" dirty="0" smtClean="0"/>
              <a:t>حشرة </a:t>
            </a:r>
            <a:r>
              <a:rPr lang="ar-SA" sz="2000" dirty="0" err="1" smtClean="0"/>
              <a:t>السونة</a:t>
            </a:r>
            <a:r>
              <a:rPr lang="ar-SA" sz="2000" dirty="0" smtClean="0"/>
              <a:t>   </a:t>
            </a:r>
            <a:r>
              <a:rPr lang="en-US" sz="2000" i="1" dirty="0" err="1" smtClean="0"/>
              <a:t>Eurygaster</a:t>
            </a:r>
            <a:r>
              <a:rPr lang="en-US" sz="2000" i="1" dirty="0" smtClean="0"/>
              <a:t>  </a:t>
            </a:r>
            <a:r>
              <a:rPr lang="en-US" sz="2000" i="1" dirty="0" err="1" smtClean="0"/>
              <a:t>integriceps</a:t>
            </a:r>
            <a:endParaRPr lang="ar-IQ" sz="2000" dirty="0" smtClean="0"/>
          </a:p>
          <a:p>
            <a:r>
              <a:rPr lang="en-US" sz="2000" dirty="0" smtClean="0"/>
              <a:t>Family : - </a:t>
            </a:r>
            <a:r>
              <a:rPr lang="en-US" sz="2000" dirty="0" err="1" smtClean="0"/>
              <a:t>pentatomidae</a:t>
            </a:r>
            <a:r>
              <a:rPr lang="en-US" sz="2000" dirty="0" smtClean="0"/>
              <a:t>                           </a:t>
            </a:r>
            <a:endParaRPr lang="ar-IQ" sz="2000" dirty="0" smtClean="0"/>
          </a:p>
          <a:p>
            <a:r>
              <a:rPr lang="en-US" sz="2000" dirty="0" smtClean="0"/>
              <a:t>Order:- </a:t>
            </a:r>
            <a:r>
              <a:rPr lang="en-US" sz="2000" dirty="0" err="1" smtClean="0"/>
              <a:t>Hemiptera</a:t>
            </a:r>
            <a:r>
              <a:rPr lang="en-US" sz="2000" dirty="0" smtClean="0"/>
              <a:t>                                     </a:t>
            </a:r>
            <a:endParaRPr lang="ar-IQ" sz="2000" dirty="0" smtClean="0"/>
          </a:p>
          <a:p>
            <a:r>
              <a:rPr lang="ar-SA" sz="1800" dirty="0" smtClean="0"/>
              <a:t>الحشرة الكاملة </a:t>
            </a:r>
            <a:r>
              <a:rPr lang="ar-IQ" sz="1800" dirty="0" smtClean="0"/>
              <a:t>:- </a:t>
            </a:r>
            <a:r>
              <a:rPr lang="ar-SA" sz="1800" dirty="0" smtClean="0"/>
              <a:t>ذات لون اصفر مسمر </a:t>
            </a:r>
            <a:r>
              <a:rPr lang="ar-SA" sz="1800" dirty="0" err="1" smtClean="0"/>
              <a:t>الى</a:t>
            </a:r>
            <a:r>
              <a:rPr lang="ar-SA" sz="1800" dirty="0" smtClean="0"/>
              <a:t> رمادي مسمر، وعلى ظهرها بقع وخطوط قاتمة اللون. الدرع الظهري عريض وكبير جدا ويغطي البطن </a:t>
            </a:r>
            <a:r>
              <a:rPr lang="ar-SA" sz="1800" dirty="0" err="1" smtClean="0"/>
              <a:t>بأجمعه</a:t>
            </a:r>
            <a:r>
              <a:rPr lang="ar-SA" sz="1800" dirty="0" smtClean="0"/>
              <a:t>. يتراوح طولها بين 8-13 ملم، والذكر اصغر من </a:t>
            </a:r>
            <a:r>
              <a:rPr lang="ar-SA" sz="1800" dirty="0" err="1" smtClean="0"/>
              <a:t>الانثى</a:t>
            </a:r>
            <a:r>
              <a:rPr lang="ar-SA" sz="1800" dirty="0" smtClean="0"/>
              <a:t>. </a:t>
            </a:r>
            <a:endParaRPr lang="en-US" sz="1800" dirty="0" smtClean="0"/>
          </a:p>
          <a:p>
            <a:r>
              <a:rPr lang="ar-SA" sz="1800" dirty="0" err="1" smtClean="0"/>
              <a:t>اما</a:t>
            </a:r>
            <a:r>
              <a:rPr lang="ar-SA" sz="1800" dirty="0" smtClean="0"/>
              <a:t> الحورية فيتغير لونها خلال نموها من اللون </a:t>
            </a:r>
            <a:r>
              <a:rPr lang="ar-SA" sz="1800" dirty="0" err="1" smtClean="0"/>
              <a:t>الحنطي</a:t>
            </a:r>
            <a:r>
              <a:rPr lang="ar-SA" sz="1800" dirty="0" smtClean="0"/>
              <a:t> </a:t>
            </a:r>
            <a:r>
              <a:rPr lang="ar-SA" sz="1800" dirty="0" err="1" smtClean="0"/>
              <a:t>الى</a:t>
            </a:r>
            <a:r>
              <a:rPr lang="ar-SA" sz="1800" dirty="0" smtClean="0"/>
              <a:t> </a:t>
            </a:r>
            <a:r>
              <a:rPr lang="ar-SA" sz="1800" dirty="0" err="1" smtClean="0"/>
              <a:t>الاسمر</a:t>
            </a:r>
            <a:r>
              <a:rPr lang="ar-SA" sz="1800" dirty="0" smtClean="0"/>
              <a:t> </a:t>
            </a:r>
            <a:r>
              <a:rPr lang="ar-SA" sz="1800" dirty="0" err="1" smtClean="0"/>
              <a:t>او</a:t>
            </a:r>
            <a:r>
              <a:rPr lang="ar-SA" sz="1800" dirty="0" smtClean="0"/>
              <a:t> </a:t>
            </a:r>
            <a:r>
              <a:rPr lang="ar-SA" sz="1800" dirty="0" err="1" smtClean="0"/>
              <a:t>الاسود</a:t>
            </a:r>
            <a:r>
              <a:rPr lang="ar-SA" sz="1800" dirty="0" smtClean="0"/>
              <a:t>. وجسمها </a:t>
            </a:r>
            <a:r>
              <a:rPr lang="ar-SA" sz="1800" dirty="0" err="1" smtClean="0"/>
              <a:t>بيضوي</a:t>
            </a:r>
            <a:r>
              <a:rPr lang="ar-SA" sz="1800" dirty="0" smtClean="0"/>
              <a:t> لا يتجاوز طوله 13 ملم.</a:t>
            </a:r>
            <a:endParaRPr lang="ar-IQ" sz="1800" dirty="0" smtClean="0"/>
          </a:p>
          <a:p>
            <a:r>
              <a:rPr lang="ar-SA" sz="1800" b="1" dirty="0" err="1" smtClean="0"/>
              <a:t>اعراض</a:t>
            </a:r>
            <a:r>
              <a:rPr lang="ar-SA" sz="1800" b="1" dirty="0" smtClean="0"/>
              <a:t> </a:t>
            </a:r>
            <a:r>
              <a:rPr lang="ar-SA" sz="1800" b="1" dirty="0" err="1" smtClean="0"/>
              <a:t>الاصابة</a:t>
            </a:r>
            <a:r>
              <a:rPr lang="ar-IQ" sz="1800" b="1" dirty="0" smtClean="0"/>
              <a:t> والضرر</a:t>
            </a:r>
            <a:r>
              <a:rPr lang="ar-SA" sz="1800" b="1" dirty="0" smtClean="0"/>
              <a:t>:</a:t>
            </a:r>
            <a:r>
              <a:rPr lang="ar-SA" sz="1800" dirty="0" smtClean="0"/>
              <a:t> </a:t>
            </a:r>
            <a:r>
              <a:rPr lang="ar-IQ" sz="1800" dirty="0" smtClean="0"/>
              <a:t>- </a:t>
            </a:r>
            <a:r>
              <a:rPr lang="ar-SA" sz="1800" dirty="0" smtClean="0"/>
              <a:t>تمتص الحشرة الكاملة والحورية العصارة النباتية من سيقان </a:t>
            </a:r>
            <a:r>
              <a:rPr lang="ar-SA" sz="1800" dirty="0" err="1" smtClean="0"/>
              <a:t>واوراق</a:t>
            </a:r>
            <a:r>
              <a:rPr lang="ar-SA" sz="1800" dirty="0" smtClean="0"/>
              <a:t> وحبوب الحنطة والشعير، فيؤدي ذلك </a:t>
            </a:r>
            <a:r>
              <a:rPr lang="ar-SA" sz="1800" dirty="0" err="1" smtClean="0"/>
              <a:t>الى</a:t>
            </a:r>
            <a:r>
              <a:rPr lang="ar-SA" sz="1800" dirty="0" smtClean="0"/>
              <a:t> تأخر نمو النبات والى موت السيقان وتكون الحبوب المصابة ضامرة هشة فارغة وحين تشكل السنابل تمتص محتواها وتنقل لعابها إلى هذه الحبوب التي امتصتها فتحلل مادة </a:t>
            </a:r>
            <a:r>
              <a:rPr lang="ar-SA" sz="1800" dirty="0" err="1" smtClean="0"/>
              <a:t>ال</a:t>
            </a:r>
            <a:r>
              <a:rPr lang="ar-IQ" sz="1800" dirty="0" smtClean="0"/>
              <a:t>ك</a:t>
            </a:r>
            <a:r>
              <a:rPr lang="ar-SA" sz="1800" dirty="0" err="1" smtClean="0"/>
              <a:t>لوتين</a:t>
            </a:r>
            <a:r>
              <a:rPr lang="ar-SA" sz="1800" dirty="0" smtClean="0"/>
              <a:t> في الحبوب فتقل جودة هذه الحبوب وتنخفض نسبة إنباتها كما ينخفض المحصول ويكون الدقيق الناتج من هذه الحبوب أقل صلاحية للخبز.</a:t>
            </a:r>
            <a:endParaRPr lang="ar-IQ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07894" y="5481917"/>
            <a:ext cx="8229600" cy="1143000"/>
          </a:xfrm>
        </p:spPr>
        <p:txBody>
          <a:bodyPr>
            <a:normAutofit/>
          </a:bodyPr>
          <a:lstStyle/>
          <a:p>
            <a:r>
              <a:rPr lang="ar-IQ" sz="3600" dirty="0" smtClean="0"/>
              <a:t>حشرة </a:t>
            </a:r>
            <a:r>
              <a:rPr lang="ar-IQ" sz="3600" dirty="0" err="1" smtClean="0"/>
              <a:t>السونة</a:t>
            </a:r>
            <a:endParaRPr lang="en-US" sz="3600" dirty="0"/>
          </a:p>
        </p:txBody>
      </p:sp>
      <p:pic>
        <p:nvPicPr>
          <p:cNvPr id="1026" name="Picture 2" descr="C:\Users\DrMethaq\Desktop\hg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81150" y="2258219"/>
            <a:ext cx="5981700" cy="3209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/>
          <a:lstStyle/>
          <a:p>
            <a:r>
              <a:rPr lang="ar-IQ" sz="2000" b="1" dirty="0" smtClean="0"/>
              <a:t>3</a:t>
            </a:r>
            <a:r>
              <a:rPr lang="ar-IQ" dirty="0" smtClean="0"/>
              <a:t>-</a:t>
            </a:r>
            <a:r>
              <a:rPr lang="ar-SA" dirty="0" smtClean="0"/>
              <a:t> </a:t>
            </a:r>
            <a:r>
              <a:rPr lang="ar-SA" sz="2000" dirty="0" smtClean="0"/>
              <a:t>الحشرة القشرية الرخوة  </a:t>
            </a:r>
            <a:r>
              <a:rPr lang="en-US" sz="2000" dirty="0" err="1" smtClean="0"/>
              <a:t>Exaeretopus</a:t>
            </a:r>
            <a:r>
              <a:rPr lang="en-US" sz="2000" dirty="0" smtClean="0"/>
              <a:t>  </a:t>
            </a:r>
            <a:r>
              <a:rPr lang="en-US" sz="2000" dirty="0" err="1" smtClean="0"/>
              <a:t>tritici</a:t>
            </a:r>
            <a:endParaRPr lang="ar-IQ" sz="2000" dirty="0" smtClean="0"/>
          </a:p>
          <a:p>
            <a:r>
              <a:rPr lang="en-US" sz="2000" dirty="0" smtClean="0"/>
              <a:t>Family :- </a:t>
            </a:r>
            <a:r>
              <a:rPr lang="en-US" sz="2000" dirty="0" err="1" smtClean="0"/>
              <a:t>coccidae</a:t>
            </a:r>
            <a:r>
              <a:rPr lang="en-US" sz="2000" dirty="0" smtClean="0"/>
              <a:t>                                             </a:t>
            </a:r>
            <a:endParaRPr lang="ar-IQ" sz="2000" dirty="0" smtClean="0"/>
          </a:p>
          <a:p>
            <a:r>
              <a:rPr lang="en-US" sz="2000" dirty="0" smtClean="0"/>
              <a:t>Order:- </a:t>
            </a:r>
            <a:r>
              <a:rPr lang="en-US" sz="2000" dirty="0" err="1" smtClean="0"/>
              <a:t>Homoptera</a:t>
            </a:r>
            <a:r>
              <a:rPr lang="en-US" sz="2000" dirty="0" smtClean="0"/>
              <a:t>                                          </a:t>
            </a:r>
          </a:p>
          <a:p>
            <a:endParaRPr lang="en-US" sz="2000" dirty="0" smtClean="0"/>
          </a:p>
          <a:p>
            <a:r>
              <a:rPr lang="ar-IQ" sz="2000" dirty="0" smtClean="0"/>
              <a:t>الحشرة الكاملة </a:t>
            </a:r>
            <a:r>
              <a:rPr lang="ar-SA" sz="2000" b="1" dirty="0" smtClean="0"/>
              <a:t>:</a:t>
            </a:r>
            <a:r>
              <a:rPr lang="ar-SA" sz="2000" dirty="0" smtClean="0"/>
              <a:t> </a:t>
            </a:r>
            <a:r>
              <a:rPr lang="en-US" sz="2000" dirty="0" smtClean="0"/>
              <a:t> -</a:t>
            </a:r>
            <a:r>
              <a:rPr lang="ar-SA" sz="2000" dirty="0" err="1" smtClean="0"/>
              <a:t>الاناث</a:t>
            </a:r>
            <a:r>
              <a:rPr lang="ar-SA" sz="2000" dirty="0" smtClean="0"/>
              <a:t> الكاملة عديمة </a:t>
            </a:r>
            <a:r>
              <a:rPr lang="ar-SA" sz="2000" dirty="0" err="1" smtClean="0"/>
              <a:t>الاجنحة</a:t>
            </a:r>
            <a:r>
              <a:rPr lang="ar-SA" sz="2000" dirty="0" smtClean="0"/>
              <a:t> وملتصقة بالنبات، </a:t>
            </a:r>
            <a:r>
              <a:rPr lang="ar-SA" sz="2000" dirty="0" err="1" smtClean="0"/>
              <a:t>اجسامها</a:t>
            </a:r>
            <a:r>
              <a:rPr lang="ar-SA" sz="2000" dirty="0" smtClean="0"/>
              <a:t> </a:t>
            </a:r>
            <a:r>
              <a:rPr lang="ar-SA" sz="2000" dirty="0" err="1" smtClean="0"/>
              <a:t>بيضوية</a:t>
            </a:r>
            <a:r>
              <a:rPr lang="ar-SA" sz="2000" dirty="0" smtClean="0"/>
              <a:t> متطاولة شديدة التحدب ولونها اسمر مصفر </a:t>
            </a:r>
            <a:r>
              <a:rPr lang="ar-SA" sz="2000" dirty="0" err="1" smtClean="0"/>
              <a:t>الى</a:t>
            </a:r>
            <a:r>
              <a:rPr lang="ar-SA" sz="2000" dirty="0" smtClean="0"/>
              <a:t> اسمر داكن. طولها عند تمام نموها 6 ملم وعرضها 3 ملم.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ar-SA" sz="2000" b="1" dirty="0" err="1" smtClean="0"/>
              <a:t>اعراض</a:t>
            </a:r>
            <a:r>
              <a:rPr lang="ar-SA" sz="2000" b="1" dirty="0" smtClean="0"/>
              <a:t> </a:t>
            </a:r>
            <a:r>
              <a:rPr lang="ar-SA" sz="2000" b="1" dirty="0" err="1" smtClean="0"/>
              <a:t>الاصابة</a:t>
            </a:r>
            <a:r>
              <a:rPr lang="ar-SA" sz="2000" b="1" dirty="0" smtClean="0"/>
              <a:t>:</a:t>
            </a:r>
            <a:r>
              <a:rPr lang="ar-SA" sz="2000" dirty="0" smtClean="0"/>
              <a:t> تتغذى </a:t>
            </a:r>
            <a:r>
              <a:rPr lang="ar-SA" sz="2000" dirty="0" err="1" smtClean="0"/>
              <a:t>الاناث</a:t>
            </a:r>
            <a:r>
              <a:rPr lang="ar-SA" sz="2000" dirty="0" smtClean="0"/>
              <a:t> والحوريات بامتصاص العصارة النباتية من السطح السفلي للورقة عادة، وتتركز </a:t>
            </a:r>
            <a:r>
              <a:rPr lang="ar-SA" sz="2000" dirty="0" err="1" smtClean="0"/>
              <a:t>الاصابة</a:t>
            </a:r>
            <a:r>
              <a:rPr lang="ar-SA" sz="2000" dirty="0" smtClean="0"/>
              <a:t> في محل اتصال النصل بالساق. لذلك فان من </a:t>
            </a:r>
            <a:r>
              <a:rPr lang="ar-SA" sz="2000" dirty="0" err="1" smtClean="0"/>
              <a:t>اعراض</a:t>
            </a:r>
            <a:r>
              <a:rPr lang="ar-SA" sz="2000" dirty="0" smtClean="0"/>
              <a:t> </a:t>
            </a:r>
            <a:r>
              <a:rPr lang="ar-SA" sz="2000" dirty="0" err="1" smtClean="0"/>
              <a:t>الاصابة</a:t>
            </a:r>
            <a:r>
              <a:rPr lang="ar-SA" sz="2000" dirty="0" smtClean="0"/>
              <a:t> وجود القشور الشمعية المغطية للإناث على النبات، وجفاف </a:t>
            </a:r>
            <a:r>
              <a:rPr lang="ar-SA" sz="2000" dirty="0" err="1" smtClean="0"/>
              <a:t>الاوراق</a:t>
            </a:r>
            <a:r>
              <a:rPr lang="ar-SA" sz="2000" dirty="0" smtClean="0"/>
              <a:t> وتجمع </a:t>
            </a:r>
            <a:r>
              <a:rPr lang="ar-SA" sz="2000" dirty="0" err="1" smtClean="0"/>
              <a:t>الافرازات</a:t>
            </a:r>
            <a:r>
              <a:rPr lang="ar-SA" sz="2000" dirty="0" smtClean="0"/>
              <a:t> العسلية عليها مما يؤدي </a:t>
            </a:r>
            <a:r>
              <a:rPr lang="ar-SA" sz="2000" dirty="0" err="1" smtClean="0"/>
              <a:t>الي</a:t>
            </a:r>
            <a:r>
              <a:rPr lang="ar-SA" sz="2000" dirty="0" smtClean="0"/>
              <a:t> نمو الفطريات عليها. وفي حالة </a:t>
            </a:r>
            <a:r>
              <a:rPr lang="ar-SA" sz="2000" dirty="0" err="1" smtClean="0"/>
              <a:t>الاصابة</a:t>
            </a:r>
            <a:r>
              <a:rPr lang="ar-SA" sz="2000" dirty="0" smtClean="0"/>
              <a:t> الشديدة لا تتكون السنابل.</a:t>
            </a:r>
            <a:endParaRPr lang="en-US" sz="2000" dirty="0" smtClean="0"/>
          </a:p>
          <a:p>
            <a:r>
              <a:rPr lang="en-US" dirty="0" smtClean="0"/>
              <a:t> 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0956" y="436418"/>
            <a:ext cx="8229600" cy="4525963"/>
          </a:xfrm>
        </p:spPr>
        <p:txBody>
          <a:bodyPr/>
          <a:lstStyle/>
          <a:p>
            <a:r>
              <a:rPr lang="ar-IQ" sz="2000" dirty="0" smtClean="0"/>
              <a:t>2- حشرة من الحنطة </a:t>
            </a:r>
            <a:r>
              <a:rPr lang="ar-IQ" sz="2000" dirty="0" err="1" smtClean="0"/>
              <a:t>الاخصر</a:t>
            </a:r>
            <a:r>
              <a:rPr lang="en-US" sz="2000" dirty="0" err="1" smtClean="0"/>
              <a:t>Schizaphis</a:t>
            </a:r>
            <a:r>
              <a:rPr lang="en-US" sz="2000" dirty="0" smtClean="0"/>
              <a:t>  </a:t>
            </a:r>
            <a:r>
              <a:rPr lang="en-US" sz="2000" dirty="0" err="1" smtClean="0"/>
              <a:t>graminum</a:t>
            </a:r>
            <a:r>
              <a:rPr lang="en-US" sz="2000" dirty="0" smtClean="0"/>
              <a:t>  </a:t>
            </a:r>
            <a:endParaRPr lang="ar-IQ" sz="2000" dirty="0" smtClean="0"/>
          </a:p>
          <a:p>
            <a:r>
              <a:rPr lang="en-US" sz="2000" dirty="0" smtClean="0"/>
              <a:t>Family :- </a:t>
            </a:r>
            <a:r>
              <a:rPr lang="en-US" sz="2000" dirty="0" err="1" smtClean="0"/>
              <a:t>Aphididae</a:t>
            </a:r>
            <a:r>
              <a:rPr lang="en-US" sz="2000" dirty="0" smtClean="0"/>
              <a:t>                                                </a:t>
            </a:r>
            <a:endParaRPr lang="ar-IQ" sz="2000" dirty="0" smtClean="0"/>
          </a:p>
          <a:p>
            <a:r>
              <a:rPr lang="en-US" sz="2000" dirty="0" smtClean="0"/>
              <a:t>Order:- </a:t>
            </a:r>
            <a:r>
              <a:rPr lang="en-US" sz="2000" dirty="0" err="1" smtClean="0"/>
              <a:t>Homoptera</a:t>
            </a:r>
            <a:r>
              <a:rPr lang="en-US" sz="2000" dirty="0" smtClean="0"/>
              <a:t>        </a:t>
            </a:r>
            <a:r>
              <a:rPr lang="en-US" sz="2000" b="1" dirty="0" smtClean="0"/>
              <a:t>                                        </a:t>
            </a:r>
            <a:endParaRPr lang="ar-IQ" sz="2000" b="1" dirty="0" smtClean="0"/>
          </a:p>
          <a:p>
            <a:r>
              <a:rPr lang="ar-IQ" sz="2000" dirty="0" smtClean="0"/>
              <a:t>الحشرة الكاملة :- صغيرة الحجم </a:t>
            </a:r>
            <a:r>
              <a:rPr lang="ar-IQ" sz="2000" dirty="0" err="1" smtClean="0"/>
              <a:t>رهيفة</a:t>
            </a:r>
            <a:r>
              <a:rPr lang="ar-IQ" sz="2000" dirty="0" smtClean="0"/>
              <a:t> الجسم خضراء اللون يصل طولها حوالي 2ملم .</a:t>
            </a:r>
          </a:p>
          <a:p>
            <a:r>
              <a:rPr lang="ar-IQ" sz="2000" dirty="0" smtClean="0"/>
              <a:t> الضرر:- تهاجم الحوريات والحشرات الكاملة </a:t>
            </a:r>
            <a:r>
              <a:rPr lang="ar-IQ" sz="2000" dirty="0" err="1" smtClean="0"/>
              <a:t>الاوراق</a:t>
            </a:r>
            <a:r>
              <a:rPr lang="ar-IQ" sz="2000" dirty="0" smtClean="0"/>
              <a:t> </a:t>
            </a:r>
            <a:r>
              <a:rPr lang="ar-IQ" sz="2000" dirty="0" err="1" smtClean="0"/>
              <a:t>والازهاروالسنابل</a:t>
            </a:r>
            <a:r>
              <a:rPr lang="ar-IQ" sz="2000" dirty="0" smtClean="0"/>
              <a:t> والحبوب بامتصاص العصارة النباتية منها وعند </a:t>
            </a:r>
            <a:r>
              <a:rPr lang="ar-IQ" sz="2000" dirty="0" err="1" smtClean="0"/>
              <a:t>اشتدادالاصابة</a:t>
            </a:r>
            <a:r>
              <a:rPr lang="ar-IQ" sz="2000" dirty="0" smtClean="0"/>
              <a:t> يكون النبات ضعيفا مع نقص واضح في </a:t>
            </a:r>
            <a:r>
              <a:rPr lang="ar-IQ" sz="2000" dirty="0" err="1" smtClean="0"/>
              <a:t>الانتاج</a:t>
            </a:r>
            <a:r>
              <a:rPr lang="ar-IQ" sz="2000" dirty="0" smtClean="0"/>
              <a:t> .</a:t>
            </a:r>
            <a:endParaRPr lang="ar-IQ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229600" cy="1524000"/>
          </a:xfrm>
        </p:spPr>
        <p:txBody>
          <a:bodyPr>
            <a:normAutofit/>
          </a:bodyPr>
          <a:lstStyle/>
          <a:p>
            <a:r>
              <a:rPr lang="ar-IQ" sz="3200" dirty="0" smtClean="0"/>
              <a:t>من الحنطة </a:t>
            </a:r>
            <a:r>
              <a:rPr lang="ar-IQ" sz="3200" dirty="0" err="1" smtClean="0"/>
              <a:t>الاخضر</a:t>
            </a:r>
            <a:endParaRPr lang="en-US" sz="3200" dirty="0"/>
          </a:p>
        </p:txBody>
      </p:sp>
      <p:pic>
        <p:nvPicPr>
          <p:cNvPr id="1026" name="Picture 2" descr="C:\Users\DrMethaq\Desktop\Wheat-aphid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838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25963"/>
          </a:xfrm>
        </p:spPr>
        <p:txBody>
          <a:bodyPr/>
          <a:lstStyle/>
          <a:p>
            <a:r>
              <a:rPr lang="ar-IQ" sz="2000" dirty="0" smtClean="0"/>
              <a:t>4</a:t>
            </a:r>
            <a:r>
              <a:rPr lang="ar-IQ" dirty="0" smtClean="0"/>
              <a:t>-</a:t>
            </a:r>
            <a:r>
              <a:rPr lang="ar-SA" b="1" dirty="0" smtClean="0"/>
              <a:t> </a:t>
            </a:r>
            <a:r>
              <a:rPr lang="ar-SA" sz="2000" dirty="0" smtClean="0"/>
              <a:t>كاسرات سنابل </a:t>
            </a:r>
            <a:r>
              <a:rPr lang="ar-IQ" sz="2000" dirty="0" err="1" smtClean="0"/>
              <a:t>النجيليات</a:t>
            </a:r>
            <a:r>
              <a:rPr lang="ar-SA" sz="2000" dirty="0" smtClean="0"/>
              <a:t> </a:t>
            </a:r>
            <a:r>
              <a:rPr lang="en-US" sz="2000" i="1" dirty="0" err="1" smtClean="0"/>
              <a:t>Oria</a:t>
            </a:r>
            <a:r>
              <a:rPr lang="en-US" sz="2000" i="1" dirty="0" smtClean="0"/>
              <a:t>  </a:t>
            </a:r>
            <a:r>
              <a:rPr lang="en-US" sz="2000" i="1" dirty="0" err="1" smtClean="0"/>
              <a:t>musculosa</a:t>
            </a:r>
            <a:r>
              <a:rPr lang="en-US" sz="2000" i="1" dirty="0" smtClean="0"/>
              <a:t> </a:t>
            </a:r>
            <a:r>
              <a:rPr lang="en-US" sz="2000" dirty="0" smtClean="0"/>
              <a:t> </a:t>
            </a:r>
            <a:endParaRPr lang="ar-IQ" sz="2000" dirty="0" smtClean="0"/>
          </a:p>
          <a:p>
            <a:r>
              <a:rPr lang="en-US" sz="2000" dirty="0" smtClean="0"/>
              <a:t>Family :- </a:t>
            </a:r>
            <a:r>
              <a:rPr lang="en-US" sz="2000" dirty="0" err="1" smtClean="0"/>
              <a:t>Noctuida</a:t>
            </a:r>
            <a:r>
              <a:rPr lang="en-US" sz="2000" dirty="0" smtClean="0"/>
              <a:t>                                         </a:t>
            </a:r>
            <a:endParaRPr lang="ar-IQ" sz="2000" dirty="0" smtClean="0"/>
          </a:p>
          <a:p>
            <a:r>
              <a:rPr lang="en-US" sz="2000" dirty="0" smtClean="0"/>
              <a:t>Order:- Lepidoptera                                      </a:t>
            </a:r>
          </a:p>
          <a:p>
            <a:r>
              <a:rPr lang="ar-SA" sz="2000" b="1" dirty="0" smtClean="0"/>
              <a:t>الطور الضار:</a:t>
            </a:r>
            <a:r>
              <a:rPr lang="ar-SA" sz="2000" dirty="0" smtClean="0"/>
              <a:t> اليرقة.</a:t>
            </a:r>
            <a:endParaRPr lang="en-US" sz="2000" dirty="0" smtClean="0"/>
          </a:p>
          <a:p>
            <a:r>
              <a:rPr lang="ar-SA" sz="2000" dirty="0" smtClean="0"/>
              <a:t>اليرقة</a:t>
            </a:r>
            <a:r>
              <a:rPr lang="ar-IQ" sz="2000" dirty="0" smtClean="0"/>
              <a:t>:-</a:t>
            </a:r>
            <a:r>
              <a:rPr lang="ar-SA" sz="2000" dirty="0" smtClean="0"/>
              <a:t> ظهر</a:t>
            </a:r>
            <a:r>
              <a:rPr lang="ar-IQ" sz="2000" dirty="0" smtClean="0"/>
              <a:t>ها</a:t>
            </a:r>
            <a:r>
              <a:rPr lang="ar-SA" sz="2000" dirty="0" smtClean="0"/>
              <a:t> اخضر مصفر عليه ثلاثة خطوط طولية، </a:t>
            </a:r>
            <a:r>
              <a:rPr lang="ar-SA" sz="2000" dirty="0" err="1" smtClean="0"/>
              <a:t>الاوسط</a:t>
            </a:r>
            <a:r>
              <a:rPr lang="ar-SA" sz="2000" dirty="0" smtClean="0"/>
              <a:t> منها اخضر فاتح، والجانبان بنيان، وعلى جانب كل حلقة جسمية توجد نقطة سوداء. طول اليرقة عند تمام نموها نحو 24 ملم.</a:t>
            </a:r>
            <a:endParaRPr lang="ar-IQ" sz="2000" dirty="0" smtClean="0"/>
          </a:p>
          <a:p>
            <a:r>
              <a:rPr lang="ar-IQ" sz="2000" dirty="0" smtClean="0"/>
              <a:t>الحشرة الكاملة :- طولها 25ملم لونها اصفر فاتح والبطن ذهبية ونهاية </a:t>
            </a:r>
            <a:r>
              <a:rPr lang="ar-IQ" sz="2000" dirty="0" err="1" smtClean="0"/>
              <a:t>الاجنحة</a:t>
            </a:r>
            <a:r>
              <a:rPr lang="ar-IQ" sz="2000" dirty="0" smtClean="0"/>
              <a:t> الخلفية صفراء مخضرة .</a:t>
            </a:r>
            <a:endParaRPr lang="en-US" sz="2000" dirty="0" smtClean="0"/>
          </a:p>
          <a:p>
            <a:r>
              <a:rPr lang="ar-SA" sz="2000" b="1" dirty="0" err="1" smtClean="0"/>
              <a:t>اعراض</a:t>
            </a:r>
            <a:r>
              <a:rPr lang="ar-SA" sz="2000" b="1" dirty="0" smtClean="0"/>
              <a:t> </a:t>
            </a:r>
            <a:r>
              <a:rPr lang="ar-SA" sz="2000" b="1" dirty="0" err="1" smtClean="0"/>
              <a:t>الاصابة</a:t>
            </a:r>
            <a:r>
              <a:rPr lang="ar-SA" sz="2000" b="1" dirty="0" smtClean="0"/>
              <a:t>:</a:t>
            </a:r>
            <a:r>
              <a:rPr lang="ar-SA" sz="2000" dirty="0" smtClean="0"/>
              <a:t> وجود ثقوب مستديرة بين الغمد والساق في النباتات الطرية مما يسبب كسر في الساق بسهولة، وهذا بدوره يؤدي </a:t>
            </a:r>
            <a:r>
              <a:rPr lang="ar-SA" sz="2000" dirty="0" err="1" smtClean="0"/>
              <a:t>الى</a:t>
            </a:r>
            <a:r>
              <a:rPr lang="ar-SA" sz="2000" dirty="0" smtClean="0"/>
              <a:t> موت السنابل وجفافها وفراغ حبوب وسهوله سحبها باليد. </a:t>
            </a:r>
            <a:r>
              <a:rPr lang="ar-SA" sz="2000" dirty="0" err="1" smtClean="0"/>
              <a:t>اما</a:t>
            </a:r>
            <a:r>
              <a:rPr lang="ar-SA" sz="2000" dirty="0" smtClean="0"/>
              <a:t> في النباتات غير الطرية فان اليرقة تتغذى على الحبوب الطرية في السنابل وبذلك تمنع تكون الحبوب.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>
            <a:normAutofit/>
          </a:bodyPr>
          <a:lstStyle/>
          <a:p>
            <a:r>
              <a:rPr lang="ar-IQ" sz="3200" dirty="0" smtClean="0"/>
              <a:t>كاسرة سنابل النجيليات</a:t>
            </a:r>
            <a:endParaRPr lang="en-US" sz="3200" dirty="0"/>
          </a:p>
        </p:txBody>
      </p:sp>
      <p:pic>
        <p:nvPicPr>
          <p:cNvPr id="3074" name="Picture 2" descr="C:\Users\DrMethaq\Desktop\mb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219200"/>
            <a:ext cx="604216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25963"/>
          </a:xfrm>
        </p:spPr>
        <p:txBody>
          <a:bodyPr/>
          <a:lstStyle/>
          <a:p>
            <a:r>
              <a:rPr lang="ar-IQ" sz="2000" dirty="0" smtClean="0"/>
              <a:t>5</a:t>
            </a:r>
            <a:r>
              <a:rPr lang="ar-IQ" sz="2000" b="1" dirty="0" smtClean="0"/>
              <a:t>- </a:t>
            </a:r>
            <a:r>
              <a:rPr lang="ar-SA" sz="2000" dirty="0" smtClean="0"/>
              <a:t>حفار </a:t>
            </a:r>
            <a:r>
              <a:rPr lang="ar-SA" sz="2000" dirty="0" err="1" smtClean="0"/>
              <a:t>اوراق</a:t>
            </a:r>
            <a:r>
              <a:rPr lang="ar-SA" sz="2000" dirty="0" smtClean="0"/>
              <a:t> الحنطة  </a:t>
            </a:r>
            <a:r>
              <a:rPr lang="en-US" sz="2000" i="1" dirty="0" err="1" smtClean="0"/>
              <a:t>Syringopais</a:t>
            </a:r>
            <a:r>
              <a:rPr lang="en-US" sz="2000" i="1" dirty="0" smtClean="0"/>
              <a:t>  </a:t>
            </a:r>
            <a:r>
              <a:rPr lang="en-US" sz="2000" i="1" dirty="0" err="1" smtClean="0"/>
              <a:t>temperatella</a:t>
            </a:r>
            <a:r>
              <a:rPr lang="en-US" sz="2000" dirty="0" smtClean="0"/>
              <a:t> </a:t>
            </a:r>
            <a:endParaRPr lang="ar-IQ" sz="2000" dirty="0" smtClean="0"/>
          </a:p>
          <a:p>
            <a:r>
              <a:rPr lang="en-US" sz="2000" dirty="0" smtClean="0"/>
              <a:t>Family :- </a:t>
            </a:r>
            <a:r>
              <a:rPr lang="en-US" sz="2000" dirty="0" err="1" smtClean="0"/>
              <a:t>scythridae</a:t>
            </a:r>
            <a:r>
              <a:rPr lang="en-US" sz="2000" dirty="0" smtClean="0"/>
              <a:t>                                               </a:t>
            </a:r>
            <a:endParaRPr lang="ar-IQ" sz="2000" dirty="0" smtClean="0"/>
          </a:p>
          <a:p>
            <a:r>
              <a:rPr lang="en-US" sz="2000" dirty="0" smtClean="0"/>
              <a:t>Order:- </a:t>
            </a:r>
            <a:r>
              <a:rPr lang="en-US" sz="2000" dirty="0" err="1" smtClean="0"/>
              <a:t>Lepidptera</a:t>
            </a:r>
            <a:r>
              <a:rPr lang="en-US" sz="2000" dirty="0" smtClean="0"/>
              <a:t>               </a:t>
            </a:r>
            <a:r>
              <a:rPr lang="en-US" sz="2000" b="1" dirty="0" smtClean="0"/>
              <a:t>                                  </a:t>
            </a:r>
            <a:endParaRPr lang="ar-IQ" sz="2000" b="1" dirty="0" smtClean="0"/>
          </a:p>
          <a:p>
            <a:r>
              <a:rPr lang="ar-SA" sz="2000" dirty="0" smtClean="0"/>
              <a:t>اليرقة </a:t>
            </a:r>
            <a:r>
              <a:rPr lang="ar-IQ" sz="2000" dirty="0" smtClean="0"/>
              <a:t>:- </a:t>
            </a:r>
            <a:r>
              <a:rPr lang="ar-SA" sz="2000" dirty="0" smtClean="0"/>
              <a:t>برتقالية اللون ذات </a:t>
            </a:r>
            <a:r>
              <a:rPr lang="ar-SA" sz="2000" dirty="0" err="1" smtClean="0"/>
              <a:t>راس</a:t>
            </a:r>
            <a:r>
              <a:rPr lang="ar-SA" sz="2000" dirty="0" smtClean="0"/>
              <a:t> اسود، وهناك لون اصفر بين كل حلقة جسمية </a:t>
            </a:r>
            <a:r>
              <a:rPr lang="ar-SA" sz="2000" dirty="0" err="1" smtClean="0"/>
              <a:t>واخرى</a:t>
            </a:r>
            <a:r>
              <a:rPr lang="ar-SA" sz="2000" dirty="0" smtClean="0"/>
              <a:t>، ولون بني في منتصف الحلقة الجسمية </a:t>
            </a:r>
            <a:r>
              <a:rPr lang="ar-SA" sz="2000" dirty="0" err="1" smtClean="0"/>
              <a:t>الاولى</a:t>
            </a:r>
            <a:r>
              <a:rPr lang="ar-SA" sz="2000" dirty="0" smtClean="0"/>
              <a:t> وبقعة بنية في منتصف الحلقة </a:t>
            </a:r>
            <a:r>
              <a:rPr lang="ar-SA" sz="2000" dirty="0" err="1" smtClean="0"/>
              <a:t>الاخيرة</a:t>
            </a:r>
            <a:r>
              <a:rPr lang="ar-SA" sz="2000" dirty="0" smtClean="0"/>
              <a:t>. طول اليرقة التامة 2 ملم.</a:t>
            </a:r>
            <a:endParaRPr lang="en-US" sz="2000" dirty="0" smtClean="0"/>
          </a:p>
          <a:p>
            <a:r>
              <a:rPr lang="ar-IQ" sz="2000" dirty="0" smtClean="0"/>
              <a:t>الحشرة الكاملة :- فراشة صغيرة طولها 15ملم . </a:t>
            </a:r>
            <a:r>
              <a:rPr lang="ar-IQ" sz="2000" dirty="0" err="1" smtClean="0"/>
              <a:t>الاجنحة</a:t>
            </a:r>
            <a:r>
              <a:rPr lang="ar-IQ" sz="2000" dirty="0" smtClean="0"/>
              <a:t> لونها سنجابي مذهب وعليها </a:t>
            </a:r>
            <a:r>
              <a:rPr lang="ar-IQ" sz="2000" dirty="0" err="1" smtClean="0"/>
              <a:t>اهداب</a:t>
            </a:r>
            <a:r>
              <a:rPr lang="ar-IQ" sz="2000" dirty="0" smtClean="0"/>
              <a:t> لون </a:t>
            </a:r>
            <a:r>
              <a:rPr lang="ar-IQ" sz="2000" dirty="0" err="1" smtClean="0"/>
              <a:t>الصدروالبطن</a:t>
            </a:r>
            <a:r>
              <a:rPr lang="ar-IQ" sz="2000" dirty="0" smtClean="0"/>
              <a:t> اسود وعليها حراشف صفراء .</a:t>
            </a:r>
            <a:endParaRPr lang="en-US" sz="2000" dirty="0" smtClean="0"/>
          </a:p>
          <a:p>
            <a:r>
              <a:rPr lang="ar-SA" sz="2000" b="1" dirty="0" err="1" smtClean="0"/>
              <a:t>اعراض</a:t>
            </a:r>
            <a:r>
              <a:rPr lang="ar-SA" sz="2000" b="1" dirty="0" smtClean="0"/>
              <a:t> </a:t>
            </a:r>
            <a:r>
              <a:rPr lang="ar-SA" sz="2000" b="1" dirty="0" err="1" smtClean="0"/>
              <a:t>الاصابة</a:t>
            </a:r>
            <a:r>
              <a:rPr lang="ar-SA" sz="2000" b="1" dirty="0" smtClean="0"/>
              <a:t>:</a:t>
            </a:r>
            <a:r>
              <a:rPr lang="en-US" sz="2000" b="1" dirty="0" smtClean="0"/>
              <a:t>-</a:t>
            </a:r>
            <a:r>
              <a:rPr lang="ar-SA" sz="2000" dirty="0" smtClean="0"/>
              <a:t> وجود خطوط شفافة على </a:t>
            </a:r>
            <a:r>
              <a:rPr lang="ar-SA" sz="2000" dirty="0" err="1" smtClean="0"/>
              <a:t>الاوراق</a:t>
            </a:r>
            <a:r>
              <a:rPr lang="ar-SA" sz="2000" dirty="0" smtClean="0"/>
              <a:t> ناتجة عن تغذي اليرقات بين وجهي الورقة، وشحوب </a:t>
            </a:r>
            <a:r>
              <a:rPr lang="ar-SA" sz="2000" dirty="0" err="1" smtClean="0"/>
              <a:t>الاوراق</a:t>
            </a:r>
            <a:r>
              <a:rPr lang="ar-SA" sz="2000" dirty="0" smtClean="0"/>
              <a:t> واصفرارها وعدم نمو النبات بصورة طبيعية.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819</Words>
  <Application>Microsoft Office PowerPoint</Application>
  <PresentationFormat>عرض على الشاشة (3:4)‏</PresentationFormat>
  <Paragraphs>59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Office Theme</vt:lpstr>
      <vt:lpstr>الحشرات التي تصيب المحاصيل النجيلية</vt:lpstr>
      <vt:lpstr>الشريحة 2</vt:lpstr>
      <vt:lpstr>حشرة السونة</vt:lpstr>
      <vt:lpstr>الشريحة 4</vt:lpstr>
      <vt:lpstr>الشريحة 5</vt:lpstr>
      <vt:lpstr>من الحنطة الاخضر</vt:lpstr>
      <vt:lpstr>الشريحة 7</vt:lpstr>
      <vt:lpstr>كاسرة سنابل النجيليات</vt:lpstr>
      <vt:lpstr>الشريحة 9</vt:lpstr>
      <vt:lpstr>حفار اوراق الحنطة</vt:lpstr>
      <vt:lpstr>الشريحة 11</vt:lpstr>
      <vt:lpstr>ماضغة بادرات الحنطة</vt:lpstr>
      <vt:lpstr>الشريحة 13</vt:lpstr>
      <vt:lpstr>جعل الحنطة</vt:lpstr>
      <vt:lpstr>الشريحة 15</vt:lpstr>
      <vt:lpstr>الزنبور الحنطة المنشاري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د/محمود</dc:creator>
  <cp:lastModifiedBy>msn</cp:lastModifiedBy>
  <cp:revision>202</cp:revision>
  <dcterms:created xsi:type="dcterms:W3CDTF">2010-10-04T05:10:06Z</dcterms:created>
  <dcterms:modified xsi:type="dcterms:W3CDTF">2021-05-23T09:11:02Z</dcterms:modified>
</cp:coreProperties>
</file>